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20.png" ContentType="image/png"/>
  <Override PartName="/ppt/media/image55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54.png" ContentType="image/png"/>
  <Override PartName="/ppt/media/image4.png" ContentType="image/png"/>
  <Override PartName="/ppt/media/image39.png" ContentType="image/png"/>
  <Override PartName="/ppt/media/image53.png" ContentType="image/png"/>
  <Override PartName="/ppt/media/image3.png" ContentType="image/png"/>
  <Override PartName="/ppt/media/image38.png" ContentType="image/png"/>
  <Override PartName="/ppt/media/image22.png" ContentType="image/png"/>
  <Override PartName="/ppt/media/image57.png" ContentType="image/png"/>
  <Override PartName="/ppt/media/image7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21.png" ContentType="image/png"/>
  <Override PartName="/ppt/media/image56.png" ContentType="image/png"/>
  <Override PartName="/ppt/media/image6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8.png" ContentType="image/png"/>
  <Override PartName="/ppt/media/image23.png" ContentType="image/png"/>
  <Override PartName="/ppt/media/image10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pic>
        <p:nvPicPr>
          <p:cNvPr id="38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9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3022560" y="2234880"/>
            <a:ext cx="6146280" cy="11068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pic>
        <p:nvPicPr>
          <p:cNvPr id="75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6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3022560" y="2234880"/>
            <a:ext cx="6146280" cy="11068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3022560" y="2234880"/>
            <a:ext cx="6146280" cy="11068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55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3022560" y="2234880"/>
            <a:ext cx="6146280" cy="11068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63a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8" descr=""/>
          <p:cNvPicPr/>
          <p:nvPr/>
        </p:nvPicPr>
        <p:blipFill>
          <a:blip r:embed="rId2"/>
          <a:stretch/>
        </p:blipFill>
        <p:spPr>
          <a:xfrm>
            <a:off x="6373080" y="369000"/>
            <a:ext cx="5385240" cy="6119640"/>
          </a:xfrm>
          <a:prstGeom prst="rect">
            <a:avLst/>
          </a:prstGeom>
          <a:ln>
            <a:noFill/>
          </a:ln>
        </p:spPr>
      </p:pic>
      <p:pic>
        <p:nvPicPr>
          <p:cNvPr id="1" name="Picture 9" descr=""/>
          <p:cNvPicPr/>
          <p:nvPr/>
        </p:nvPicPr>
        <p:blipFill>
          <a:blip r:embed="rId3"/>
          <a:stretch/>
        </p:blipFill>
        <p:spPr>
          <a:xfrm>
            <a:off x="388080" y="356400"/>
            <a:ext cx="4137480" cy="96372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776520" y="6120720"/>
            <a:ext cx="31939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47b8d3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Join the conversation #devseccon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11" descr=""/>
          <p:cNvPicPr/>
          <p:nvPr/>
        </p:nvPicPr>
        <p:blipFill>
          <a:blip r:embed="rId4"/>
          <a:stretch/>
        </p:blipFill>
        <p:spPr>
          <a:xfrm>
            <a:off x="545040" y="6120000"/>
            <a:ext cx="251640" cy="251640"/>
          </a:xfrm>
          <a:prstGeom prst="rect">
            <a:avLst/>
          </a:prstGeom>
          <a:ln>
            <a:noFill/>
          </a:ln>
        </p:spPr>
      </p:pic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498600" y="2184480"/>
            <a:ext cx="5384520" cy="1944720"/>
          </a:xfrm>
          <a:prstGeom prst="rect">
            <a:avLst/>
          </a:prstGeom>
        </p:spPr>
        <p:txBody>
          <a:bodyPr/>
          <a:p>
            <a:pPr>
              <a:lnSpc>
                <a:spcPct val="120000"/>
              </a:lnSpc>
            </a:pPr>
            <a:r>
              <a:rPr b="1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Click to edit Master title style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45040" y="365040"/>
            <a:ext cx="1109268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3300" spc="-1" strike="noStrike">
                <a:solidFill>
                  <a:srgbClr val="47b8d3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Click to edit Master title style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45040" y="1825560"/>
            <a:ext cx="11092680" cy="435096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c3c3b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3c3c3b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c3c3b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3c3c3b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c3c3b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c3c3b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c3c3b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Seventh Outline LevelClick to edit Master text styles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7" marL="345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c3c3b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Second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8" marL="3888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c3c3b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9" marL="432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3c3c3b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9" marL="432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3c3c3b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pic>
        <p:nvPicPr>
          <p:cNvPr id="42" name="Picture 6" descr=""/>
          <p:cNvPicPr/>
          <p:nvPr/>
        </p:nvPicPr>
        <p:blipFill>
          <a:blip r:embed="rId2"/>
          <a:srcRect l="2457" t="0" r="-1697" b="0"/>
          <a:stretch/>
        </p:blipFill>
        <p:spPr>
          <a:xfrm>
            <a:off x="9808920" y="6186240"/>
            <a:ext cx="2330280" cy="54684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63a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3022560" y="2234880"/>
            <a:ext cx="6146280" cy="238752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20000"/>
              </a:lnSpc>
            </a:pPr>
            <a:r>
              <a:rPr b="1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Click to edit Master title style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8" name="Picture 14" descr=""/>
          <p:cNvPicPr/>
          <p:nvPr/>
        </p:nvPicPr>
        <p:blipFill>
          <a:blip r:embed="rId2"/>
          <a:stretch/>
        </p:blipFill>
        <p:spPr>
          <a:xfrm>
            <a:off x="388080" y="356400"/>
            <a:ext cx="4137480" cy="963720"/>
          </a:xfrm>
          <a:prstGeom prst="rect">
            <a:avLst/>
          </a:prstGeom>
          <a:ln>
            <a:noFill/>
          </a:ln>
        </p:spPr>
      </p:pic>
      <p:sp>
        <p:nvSpPr>
          <p:cNvPr id="79" name="CustomShape 2"/>
          <p:cNvSpPr/>
          <p:nvPr/>
        </p:nvSpPr>
        <p:spPr>
          <a:xfrm>
            <a:off x="776520" y="6120720"/>
            <a:ext cx="31939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47b8d3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Join the conversation #devseccon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0" name="Picture 17" descr=""/>
          <p:cNvPicPr/>
          <p:nvPr/>
        </p:nvPicPr>
        <p:blipFill>
          <a:blip r:embed="rId3"/>
          <a:stretch/>
        </p:blipFill>
        <p:spPr>
          <a:xfrm>
            <a:off x="545040" y="6120000"/>
            <a:ext cx="251640" cy="251640"/>
          </a:xfrm>
          <a:prstGeom prst="rect">
            <a:avLst/>
          </a:prstGeom>
          <a:ln>
            <a:noFill/>
          </a:ln>
        </p:spPr>
      </p:pic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45040" y="365040"/>
            <a:ext cx="1109268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3300" spc="-1" strike="noStrike">
                <a:solidFill>
                  <a:srgbClr val="47b8d3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Click to edit Master title style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545040" y="1825560"/>
            <a:ext cx="11092680" cy="435096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c3c3b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3c3c3b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c3c3b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3c3c3b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c3c3b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c3c3b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c3c3b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Seventh Outline LevelClick to edit Master text styles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7" marL="345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c3c3b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Second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8" marL="3888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c3c3b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9" marL="432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3c3c3b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9" marL="432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3c3c3b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pic>
        <p:nvPicPr>
          <p:cNvPr id="118" name="Picture 6" descr=""/>
          <p:cNvPicPr/>
          <p:nvPr/>
        </p:nvPicPr>
        <p:blipFill>
          <a:blip r:embed="rId2"/>
          <a:srcRect l="2457" t="0" r="-1697" b="0"/>
          <a:stretch/>
        </p:blipFill>
        <p:spPr>
          <a:xfrm>
            <a:off x="9808920" y="6186240"/>
            <a:ext cx="2330280" cy="546840"/>
          </a:xfrm>
          <a:prstGeom prst="rect">
            <a:avLst/>
          </a:prstGeom>
          <a:ln>
            <a:noFill/>
          </a:ln>
        </p:spPr>
      </p:pic>
      <p:sp>
        <p:nvSpPr>
          <p:cNvPr id="119" name="PlaceHolder 3"/>
          <p:cNvSpPr>
            <a:spLocks noGrp="1"/>
          </p:cNvSpPr>
          <p:nvPr>
            <p:ph type="dt"/>
          </p:nvPr>
        </p:nvSpPr>
        <p:spPr>
          <a:xfrm>
            <a:off x="609480" y="6247440"/>
            <a:ext cx="2840400" cy="4726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ftr"/>
          </p:nvPr>
        </p:nvSpPr>
        <p:spPr>
          <a:xfrm>
            <a:off x="4169520" y="6247440"/>
            <a:ext cx="3864240" cy="4726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sldNum"/>
          </p:nvPr>
        </p:nvSpPr>
        <p:spPr>
          <a:xfrm>
            <a:off x="8741520" y="6247440"/>
            <a:ext cx="2840400" cy="472680"/>
          </a:xfrm>
          <a:prstGeom prst="rect">
            <a:avLst/>
          </a:prstGeom>
        </p:spPr>
        <p:txBody>
          <a:bodyPr lIns="0" rIns="0" tIns="0" bIns="0"/>
          <a:p>
            <a:pPr algn="r"/>
            <a:fld id="{21BC4A42-1E08-443B-B25E-436C7442F88C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63a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461880" y="4299120"/>
            <a:ext cx="5467680" cy="5724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By [Speaker Name]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TextShape 2"/>
          <p:cNvSpPr txBox="1"/>
          <p:nvPr/>
        </p:nvSpPr>
        <p:spPr>
          <a:xfrm>
            <a:off x="461880" y="2096280"/>
            <a:ext cx="5467680" cy="1944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20000"/>
              </a:lnSpc>
            </a:pPr>
            <a:r>
              <a:rPr b="1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Securely Automating Infrastructure in the Cloud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545040" y="365040"/>
            <a:ext cx="1109268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0" name="TextShape 2"/>
          <p:cNvSpPr txBox="1"/>
          <p:nvPr/>
        </p:nvSpPr>
        <p:spPr>
          <a:xfrm>
            <a:off x="545040" y="1825560"/>
            <a:ext cx="1109268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Git for SCM/GitLab for UI &amp; Access Management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Jenkins for CI/CD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Terraform &amp; Packer for IaC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InSpec for infrastructure configuration testing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Chef12 for Configuration Management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ELK - full HA cluster for logging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Sensu for Monitoring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PagerDuty for Alerting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191" name="TextShape 3"/>
          <p:cNvSpPr txBox="1"/>
          <p:nvPr/>
        </p:nvSpPr>
        <p:spPr>
          <a:xfrm>
            <a:off x="1097280" y="640080"/>
            <a:ext cx="5557320" cy="942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Tools we picked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545040" y="365040"/>
            <a:ext cx="1109268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3" name="TextShape 2"/>
          <p:cNvSpPr txBox="1"/>
          <p:nvPr/>
        </p:nvSpPr>
        <p:spPr>
          <a:xfrm>
            <a:off x="545040" y="1825560"/>
            <a:ext cx="1109268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Treat every engineer like a developer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Treat every object in the infrastructure like code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194" name="TextShape 3"/>
          <p:cNvSpPr txBox="1"/>
          <p:nvPr/>
        </p:nvSpPr>
        <p:spPr>
          <a:xfrm>
            <a:off x="1097280" y="640080"/>
            <a:ext cx="8186400" cy="942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about the details?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5" name="" descr=""/>
          <p:cNvPicPr/>
          <p:nvPr/>
        </p:nvPicPr>
        <p:blipFill>
          <a:blip r:embed="rId1"/>
          <a:stretch/>
        </p:blipFill>
        <p:spPr>
          <a:xfrm>
            <a:off x="2086200" y="3200400"/>
            <a:ext cx="2668680" cy="3185280"/>
          </a:xfrm>
          <a:prstGeom prst="rect">
            <a:avLst/>
          </a:prstGeom>
          <a:ln>
            <a:noFill/>
          </a:ln>
        </p:spPr>
      </p:pic>
      <p:pic>
        <p:nvPicPr>
          <p:cNvPr id="196" name="" descr=""/>
          <p:cNvPicPr/>
          <p:nvPr/>
        </p:nvPicPr>
        <p:blipFill>
          <a:blip r:embed="rId2"/>
          <a:stretch/>
        </p:blipFill>
        <p:spPr>
          <a:xfrm>
            <a:off x="6065640" y="3200400"/>
            <a:ext cx="2438280" cy="3200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545040" y="365040"/>
            <a:ext cx="1109268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8" name="TextShape 2"/>
          <p:cNvSpPr txBox="1"/>
          <p:nvPr/>
        </p:nvSpPr>
        <p:spPr>
          <a:xfrm>
            <a:off x="545040" y="1825560"/>
            <a:ext cx="1109268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Every environment starts with a new group in GitLab and projects initialized with default configurations and build pipelines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Environments are then configured with the appropriate access credentials for the provider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Our providers are legion!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Cloud First class: AWS/Azure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Cloud Second class: Rackspace Cloud, GCE,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On-prem (tertiary): vSphere, OpenStack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199" name="TextShape 3"/>
          <p:cNvSpPr txBox="1"/>
          <p:nvPr/>
        </p:nvSpPr>
        <p:spPr>
          <a:xfrm>
            <a:off x="1097280" y="640080"/>
            <a:ext cx="7695720" cy="942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That's great, but how?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7223760" y="4114800"/>
            <a:ext cx="879480" cy="879480"/>
          </a:xfrm>
          <a:prstGeom prst="rect">
            <a:avLst/>
          </a:prstGeom>
          <a:ln>
            <a:noFill/>
          </a:ln>
        </p:spPr>
      </p:pic>
      <p:pic>
        <p:nvPicPr>
          <p:cNvPr id="201" name="" descr=""/>
          <p:cNvPicPr/>
          <p:nvPr/>
        </p:nvPicPr>
        <p:blipFill>
          <a:blip r:embed="rId2"/>
          <a:stretch/>
        </p:blipFill>
        <p:spPr>
          <a:xfrm>
            <a:off x="8321040" y="4114800"/>
            <a:ext cx="731520" cy="731520"/>
          </a:xfrm>
          <a:prstGeom prst="rect">
            <a:avLst/>
          </a:prstGeom>
          <a:ln>
            <a:noFill/>
          </a:ln>
        </p:spPr>
      </p:pic>
      <p:pic>
        <p:nvPicPr>
          <p:cNvPr id="202" name="" descr=""/>
          <p:cNvPicPr/>
          <p:nvPr/>
        </p:nvPicPr>
        <p:blipFill>
          <a:blip r:embed="rId3"/>
          <a:stretch/>
        </p:blipFill>
        <p:spPr>
          <a:xfrm>
            <a:off x="8686800" y="4846320"/>
            <a:ext cx="712080" cy="632160"/>
          </a:xfrm>
          <a:prstGeom prst="rect">
            <a:avLst/>
          </a:prstGeom>
          <a:ln>
            <a:noFill/>
          </a:ln>
        </p:spPr>
      </p:pic>
      <p:pic>
        <p:nvPicPr>
          <p:cNvPr id="203" name="" descr=""/>
          <p:cNvPicPr/>
          <p:nvPr/>
        </p:nvPicPr>
        <p:blipFill>
          <a:blip r:embed="rId4"/>
          <a:stretch/>
        </p:blipFill>
        <p:spPr>
          <a:xfrm>
            <a:off x="7863840" y="4846320"/>
            <a:ext cx="640080" cy="640080"/>
          </a:xfrm>
          <a:prstGeom prst="rect">
            <a:avLst/>
          </a:prstGeom>
          <a:ln>
            <a:noFill/>
          </a:ln>
        </p:spPr>
      </p:pic>
      <p:pic>
        <p:nvPicPr>
          <p:cNvPr id="204" name="" descr=""/>
          <p:cNvPicPr/>
          <p:nvPr/>
        </p:nvPicPr>
        <p:blipFill>
          <a:blip r:embed="rId5"/>
          <a:stretch/>
        </p:blipFill>
        <p:spPr>
          <a:xfrm>
            <a:off x="7315200" y="5577840"/>
            <a:ext cx="789840" cy="522720"/>
          </a:xfrm>
          <a:prstGeom prst="rect">
            <a:avLst/>
          </a:prstGeom>
          <a:ln>
            <a:noFill/>
          </a:ln>
        </p:spPr>
      </p:pic>
      <p:pic>
        <p:nvPicPr>
          <p:cNvPr id="205" name="" descr=""/>
          <p:cNvPicPr/>
          <p:nvPr/>
        </p:nvPicPr>
        <p:blipFill>
          <a:blip r:embed="rId6"/>
          <a:stretch/>
        </p:blipFill>
        <p:spPr>
          <a:xfrm>
            <a:off x="8138160" y="5459400"/>
            <a:ext cx="941400" cy="941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545040" y="365040"/>
            <a:ext cx="1109268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7" name="TextShape 2"/>
          <p:cNvSpPr txBox="1"/>
          <p:nvPr/>
        </p:nvSpPr>
        <p:spPr>
          <a:xfrm>
            <a:off x="545040" y="1825560"/>
            <a:ext cx="1109268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Define with Terraform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Created on infrastructure provider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Bootstrapped in to config management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Tested with InSpec for compliance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208" name="TextShape 3"/>
          <p:cNvSpPr txBox="1"/>
          <p:nvPr/>
        </p:nvSpPr>
        <p:spPr>
          <a:xfrm>
            <a:off x="1097280" y="640080"/>
            <a:ext cx="4161240" cy="942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Initialization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9" name="" descr=""/>
          <p:cNvPicPr/>
          <p:nvPr/>
        </p:nvPicPr>
        <p:blipFill>
          <a:blip r:embed="rId1"/>
          <a:stretch/>
        </p:blipFill>
        <p:spPr>
          <a:xfrm>
            <a:off x="691920" y="4532400"/>
            <a:ext cx="1319760" cy="1319760"/>
          </a:xfrm>
          <a:prstGeom prst="rect">
            <a:avLst/>
          </a:prstGeom>
          <a:ln>
            <a:noFill/>
          </a:ln>
        </p:spPr>
      </p:pic>
      <p:pic>
        <p:nvPicPr>
          <p:cNvPr id="210" name="" descr=""/>
          <p:cNvPicPr/>
          <p:nvPr/>
        </p:nvPicPr>
        <p:blipFill>
          <a:blip r:embed="rId2"/>
          <a:stretch/>
        </p:blipFill>
        <p:spPr>
          <a:xfrm>
            <a:off x="3108960" y="4389120"/>
            <a:ext cx="1702440" cy="1702440"/>
          </a:xfrm>
          <a:prstGeom prst="rect">
            <a:avLst/>
          </a:prstGeom>
          <a:ln>
            <a:noFill/>
          </a:ln>
        </p:spPr>
      </p:pic>
      <p:pic>
        <p:nvPicPr>
          <p:cNvPr id="211" name="" descr=""/>
          <p:cNvPicPr/>
          <p:nvPr/>
        </p:nvPicPr>
        <p:blipFill>
          <a:blip r:embed="rId3"/>
          <a:stretch/>
        </p:blipFill>
        <p:spPr>
          <a:xfrm>
            <a:off x="8412480" y="4754880"/>
            <a:ext cx="3184920" cy="832320"/>
          </a:xfrm>
          <a:prstGeom prst="rect">
            <a:avLst/>
          </a:prstGeom>
          <a:ln>
            <a:noFill/>
          </a:ln>
        </p:spPr>
      </p:pic>
      <p:pic>
        <p:nvPicPr>
          <p:cNvPr id="212" name="" descr=""/>
          <p:cNvPicPr/>
          <p:nvPr/>
        </p:nvPicPr>
        <p:blipFill>
          <a:blip r:embed="rId4"/>
          <a:stretch/>
        </p:blipFill>
        <p:spPr>
          <a:xfrm>
            <a:off x="5704560" y="4430520"/>
            <a:ext cx="1610640" cy="1761840"/>
          </a:xfrm>
          <a:prstGeom prst="rect">
            <a:avLst/>
          </a:prstGeom>
          <a:ln>
            <a:noFill/>
          </a:ln>
        </p:spPr>
      </p:pic>
      <p:pic>
        <p:nvPicPr>
          <p:cNvPr id="213" name="" descr=""/>
          <p:cNvPicPr/>
          <p:nvPr/>
        </p:nvPicPr>
        <p:blipFill>
          <a:blip r:embed="rId5"/>
          <a:stretch/>
        </p:blipFill>
        <p:spPr>
          <a:xfrm>
            <a:off x="2427840" y="5029200"/>
            <a:ext cx="498240" cy="498240"/>
          </a:xfrm>
          <a:prstGeom prst="rect">
            <a:avLst/>
          </a:prstGeom>
          <a:ln>
            <a:noFill/>
          </a:ln>
        </p:spPr>
      </p:pic>
      <p:pic>
        <p:nvPicPr>
          <p:cNvPr id="214" name="" descr=""/>
          <p:cNvPicPr/>
          <p:nvPr/>
        </p:nvPicPr>
        <p:blipFill>
          <a:blip r:embed="rId6"/>
          <a:stretch/>
        </p:blipFill>
        <p:spPr>
          <a:xfrm>
            <a:off x="5079600" y="5029200"/>
            <a:ext cx="498240" cy="498240"/>
          </a:xfrm>
          <a:prstGeom prst="rect">
            <a:avLst/>
          </a:prstGeom>
          <a:ln>
            <a:noFill/>
          </a:ln>
        </p:spPr>
      </p:pic>
      <p:pic>
        <p:nvPicPr>
          <p:cNvPr id="215" name="" descr=""/>
          <p:cNvPicPr/>
          <p:nvPr/>
        </p:nvPicPr>
        <p:blipFill>
          <a:blip r:embed="rId7"/>
          <a:stretch/>
        </p:blipFill>
        <p:spPr>
          <a:xfrm>
            <a:off x="7589520" y="5029200"/>
            <a:ext cx="498240" cy="498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545040" y="365040"/>
            <a:ext cx="1109268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7" name="TextShape 2"/>
          <p:cNvSpPr txBox="1"/>
          <p:nvPr/>
        </p:nvSpPr>
        <p:spPr>
          <a:xfrm>
            <a:off x="545040" y="1825560"/>
            <a:ext cx="1109268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Instances defined in config management (chef12)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Tie instances to monitoring/appropriate checks (sensu)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Log all related data (ELK)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218" name="TextShape 3"/>
          <p:cNvSpPr txBox="1"/>
          <p:nvPr/>
        </p:nvSpPr>
        <p:spPr>
          <a:xfrm>
            <a:off x="1097280" y="640080"/>
            <a:ext cx="4713120" cy="942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Configuration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9" name="" descr=""/>
          <p:cNvPicPr/>
          <p:nvPr/>
        </p:nvPicPr>
        <p:blipFill>
          <a:blip r:embed="rId1"/>
          <a:stretch/>
        </p:blipFill>
        <p:spPr>
          <a:xfrm>
            <a:off x="3616560" y="4754880"/>
            <a:ext cx="498240" cy="498240"/>
          </a:xfrm>
          <a:prstGeom prst="rect">
            <a:avLst/>
          </a:prstGeom>
          <a:ln>
            <a:noFill/>
          </a:ln>
        </p:spPr>
      </p:pic>
      <p:pic>
        <p:nvPicPr>
          <p:cNvPr id="220" name="" descr=""/>
          <p:cNvPicPr/>
          <p:nvPr/>
        </p:nvPicPr>
        <p:blipFill>
          <a:blip r:embed="rId2"/>
          <a:stretch/>
        </p:blipFill>
        <p:spPr>
          <a:xfrm>
            <a:off x="1680840" y="4114800"/>
            <a:ext cx="1702440" cy="1702440"/>
          </a:xfrm>
          <a:prstGeom prst="rect">
            <a:avLst/>
          </a:prstGeom>
          <a:ln>
            <a:noFill/>
          </a:ln>
        </p:spPr>
      </p:pic>
      <p:pic>
        <p:nvPicPr>
          <p:cNvPr id="221" name="" descr=""/>
          <p:cNvPicPr/>
          <p:nvPr/>
        </p:nvPicPr>
        <p:blipFill>
          <a:blip r:embed="rId3"/>
          <a:stretch/>
        </p:blipFill>
        <p:spPr>
          <a:xfrm>
            <a:off x="4480560" y="4206240"/>
            <a:ext cx="1610640" cy="1761840"/>
          </a:xfrm>
          <a:prstGeom prst="rect">
            <a:avLst/>
          </a:prstGeom>
          <a:ln>
            <a:noFill/>
          </a:ln>
        </p:spPr>
      </p:pic>
      <p:pic>
        <p:nvPicPr>
          <p:cNvPr id="222" name="" descr=""/>
          <p:cNvPicPr/>
          <p:nvPr/>
        </p:nvPicPr>
        <p:blipFill>
          <a:blip r:embed="rId4"/>
          <a:stretch/>
        </p:blipFill>
        <p:spPr>
          <a:xfrm>
            <a:off x="6583680" y="4073760"/>
            <a:ext cx="498240" cy="498240"/>
          </a:xfrm>
          <a:prstGeom prst="rect">
            <a:avLst/>
          </a:prstGeom>
          <a:ln>
            <a:noFill/>
          </a:ln>
        </p:spPr>
      </p:pic>
      <p:pic>
        <p:nvPicPr>
          <p:cNvPr id="223" name="" descr=""/>
          <p:cNvPicPr/>
          <p:nvPr/>
        </p:nvPicPr>
        <p:blipFill>
          <a:blip r:embed="rId5"/>
          <a:stretch/>
        </p:blipFill>
        <p:spPr>
          <a:xfrm>
            <a:off x="6583680" y="5353920"/>
            <a:ext cx="498240" cy="498240"/>
          </a:xfrm>
          <a:prstGeom prst="rect">
            <a:avLst/>
          </a:prstGeom>
          <a:ln>
            <a:noFill/>
          </a:ln>
        </p:spPr>
      </p:pic>
      <p:pic>
        <p:nvPicPr>
          <p:cNvPr id="224" name="" descr=""/>
          <p:cNvPicPr/>
          <p:nvPr/>
        </p:nvPicPr>
        <p:blipFill>
          <a:blip r:embed="rId6"/>
          <a:stretch/>
        </p:blipFill>
        <p:spPr>
          <a:xfrm>
            <a:off x="7863840" y="3789000"/>
            <a:ext cx="1112040" cy="965880"/>
          </a:xfrm>
          <a:prstGeom prst="rect">
            <a:avLst/>
          </a:prstGeom>
          <a:ln>
            <a:noFill/>
          </a:ln>
        </p:spPr>
      </p:pic>
      <p:pic>
        <p:nvPicPr>
          <p:cNvPr id="225" name="" descr=""/>
          <p:cNvPicPr/>
          <p:nvPr/>
        </p:nvPicPr>
        <p:blipFill>
          <a:blip r:embed="rId7"/>
          <a:stretch/>
        </p:blipFill>
        <p:spPr>
          <a:xfrm>
            <a:off x="7772400" y="5019480"/>
            <a:ext cx="2926080" cy="1105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545040" y="365040"/>
            <a:ext cx="1109268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7" name="TextShape 2"/>
          <p:cNvSpPr txBox="1"/>
          <p:nvPr/>
        </p:nvSpPr>
        <p:spPr>
          <a:xfrm>
            <a:off x="545040" y="1825560"/>
            <a:ext cx="1109268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All instances are registered for periodic scanning by our security team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Quarterly red teaming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228" name="TextShape 3"/>
          <p:cNvSpPr txBox="1"/>
          <p:nvPr/>
        </p:nvSpPr>
        <p:spPr>
          <a:xfrm>
            <a:off x="1097280" y="640080"/>
            <a:ext cx="5898600" cy="942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Post-initialization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9" name="" descr=""/>
          <p:cNvPicPr/>
          <p:nvPr/>
        </p:nvPicPr>
        <p:blipFill>
          <a:blip r:embed="rId1"/>
          <a:stretch/>
        </p:blipFill>
        <p:spPr>
          <a:xfrm>
            <a:off x="4145040" y="3383280"/>
            <a:ext cx="3901680" cy="2926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Shape 1"/>
          <p:cNvSpPr txBox="1"/>
          <p:nvPr/>
        </p:nvSpPr>
        <p:spPr>
          <a:xfrm>
            <a:off x="545040" y="365040"/>
            <a:ext cx="1109268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1" name="TextShape 2"/>
          <p:cNvSpPr txBox="1"/>
          <p:nvPr/>
        </p:nvSpPr>
        <p:spPr>
          <a:xfrm>
            <a:off x="545040" y="1825560"/>
            <a:ext cx="1109268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Communications are locked down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https where required,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ssh by default, accounts limited, best practices (key only, no root)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ACLs defined to limit origin traffic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Defined security policy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Client Exceptions require sign off by Security &amp; Client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No Exceptions of internal origin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232" name="TextShape 3"/>
          <p:cNvSpPr txBox="1"/>
          <p:nvPr/>
        </p:nvSpPr>
        <p:spPr>
          <a:xfrm>
            <a:off x="1097280" y="640080"/>
            <a:ext cx="2934720" cy="942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Security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Shape 1"/>
          <p:cNvSpPr txBox="1"/>
          <p:nvPr/>
        </p:nvSpPr>
        <p:spPr>
          <a:xfrm>
            <a:off x="545040" y="365040"/>
            <a:ext cx="1109268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4" name="TextShape 2"/>
          <p:cNvSpPr txBox="1"/>
          <p:nvPr/>
        </p:nvSpPr>
        <p:spPr>
          <a:xfrm>
            <a:off x="545040" y="1825560"/>
            <a:ext cx="1109268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Minimum necessary access: devs have access to development environments only, non technical personnel have NO access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Infrastructure changes/deployments handled through Jenkins 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Code/Applications deployed through whatever build tool the applications team uses (Usually Bamboo or Travis)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235" name="TextShape 3"/>
          <p:cNvSpPr txBox="1"/>
          <p:nvPr/>
        </p:nvSpPr>
        <p:spPr>
          <a:xfrm>
            <a:off x="1097280" y="640080"/>
            <a:ext cx="6619680" cy="942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Security Continued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Shape 1"/>
          <p:cNvSpPr txBox="1"/>
          <p:nvPr/>
        </p:nvSpPr>
        <p:spPr>
          <a:xfrm>
            <a:off x="545040" y="365040"/>
            <a:ext cx="1109268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7" name="TextShape 2"/>
          <p:cNvSpPr txBox="1"/>
          <p:nvPr/>
        </p:nvSpPr>
        <p:spPr>
          <a:xfrm>
            <a:off x="545040" y="1825560"/>
            <a:ext cx="1109268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Base images built to a hardening standard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Machines are scanned for compliance along the build pipelines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Communication is secured (TLS/SSH/SCP)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Keys are encrypted (GPG) with passwords stored separately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Data objects for configuration management are encrypted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238" name="TextShape 3"/>
          <p:cNvSpPr txBox="1"/>
          <p:nvPr/>
        </p:nvSpPr>
        <p:spPr>
          <a:xfrm>
            <a:off x="1097280" y="640080"/>
            <a:ext cx="10304640" cy="942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Q: What about other security?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Shape 1"/>
          <p:cNvSpPr txBox="1"/>
          <p:nvPr/>
        </p:nvSpPr>
        <p:spPr>
          <a:xfrm>
            <a:off x="545040" y="365040"/>
            <a:ext cx="1109268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0" name="TextShape 2"/>
          <p:cNvSpPr txBox="1"/>
          <p:nvPr/>
        </p:nvSpPr>
        <p:spPr>
          <a:xfrm>
            <a:off x="545040" y="1825560"/>
            <a:ext cx="1109268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the best internal support (KB, understanding)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most compatible with other parts of the org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the best trade-offs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best overall needs for OUR org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You should find what works for you and run with it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241" name="TextShape 3"/>
          <p:cNvSpPr txBox="1"/>
          <p:nvPr/>
        </p:nvSpPr>
        <p:spPr>
          <a:xfrm>
            <a:off x="1097280" y="640080"/>
            <a:ext cx="7383240" cy="942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So... why not tool X?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2" name="" descr=""/>
          <p:cNvPicPr/>
          <p:nvPr/>
        </p:nvPicPr>
        <p:blipFill>
          <a:blip r:embed="rId1"/>
          <a:stretch/>
        </p:blipFill>
        <p:spPr>
          <a:xfrm>
            <a:off x="548640" y="4889880"/>
            <a:ext cx="1828800" cy="1145160"/>
          </a:xfrm>
          <a:prstGeom prst="rect">
            <a:avLst/>
          </a:prstGeom>
          <a:ln>
            <a:noFill/>
          </a:ln>
        </p:spPr>
      </p:pic>
      <p:pic>
        <p:nvPicPr>
          <p:cNvPr id="243" name="" descr=""/>
          <p:cNvPicPr/>
          <p:nvPr/>
        </p:nvPicPr>
        <p:blipFill>
          <a:blip r:embed="rId2"/>
          <a:stretch/>
        </p:blipFill>
        <p:spPr>
          <a:xfrm>
            <a:off x="2651760" y="4794840"/>
            <a:ext cx="2659320" cy="1240200"/>
          </a:xfrm>
          <a:prstGeom prst="rect">
            <a:avLst/>
          </a:prstGeom>
          <a:ln>
            <a:noFill/>
          </a:ln>
        </p:spPr>
      </p:pic>
      <p:pic>
        <p:nvPicPr>
          <p:cNvPr id="244" name="" descr=""/>
          <p:cNvPicPr/>
          <p:nvPr/>
        </p:nvPicPr>
        <p:blipFill>
          <a:blip r:embed="rId3"/>
          <a:stretch/>
        </p:blipFill>
        <p:spPr>
          <a:xfrm>
            <a:off x="5760720" y="4852080"/>
            <a:ext cx="3017520" cy="1064520"/>
          </a:xfrm>
          <a:prstGeom prst="rect">
            <a:avLst/>
          </a:prstGeom>
          <a:ln>
            <a:noFill/>
          </a:ln>
        </p:spPr>
      </p:pic>
      <p:pic>
        <p:nvPicPr>
          <p:cNvPr id="245" name="" descr=""/>
          <p:cNvPicPr/>
          <p:nvPr/>
        </p:nvPicPr>
        <p:blipFill>
          <a:blip r:embed="rId4"/>
          <a:stretch/>
        </p:blipFill>
        <p:spPr>
          <a:xfrm>
            <a:off x="9128880" y="5124600"/>
            <a:ext cx="2666880" cy="727560"/>
          </a:xfrm>
          <a:prstGeom prst="rect">
            <a:avLst/>
          </a:prstGeom>
          <a:ln>
            <a:noFill/>
          </a:ln>
        </p:spPr>
      </p:pic>
      <p:pic>
        <p:nvPicPr>
          <p:cNvPr id="246" name="" descr=""/>
          <p:cNvPicPr/>
          <p:nvPr/>
        </p:nvPicPr>
        <p:blipFill>
          <a:blip r:embed="rId5"/>
          <a:stretch/>
        </p:blipFill>
        <p:spPr>
          <a:xfrm>
            <a:off x="9784080" y="4804920"/>
            <a:ext cx="1321560" cy="1321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545040" y="365040"/>
            <a:ext cx="1109268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545040" y="1825560"/>
            <a:ext cx="1109268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the industry since 1994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Currently Sr. Architect &amp; Director, Managed Services, Olson Digital.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Find me on twitter: @sj_sadowski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 linkedin: http://www.linkedin.com/in/sjsadowski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 email me: stephen.sadowski@icfolson.com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 email me at my less than professional address: stephen+cons@clyx.io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160" name="TextShape 3"/>
          <p:cNvSpPr txBox="1"/>
          <p:nvPr/>
        </p:nvSpPr>
        <p:spPr>
          <a:xfrm>
            <a:off x="731520" y="548640"/>
            <a:ext cx="5540760" cy="1027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6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 about me...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Shape 1"/>
          <p:cNvSpPr txBox="1"/>
          <p:nvPr/>
        </p:nvSpPr>
        <p:spPr>
          <a:xfrm>
            <a:off x="545040" y="365040"/>
            <a:ext cx="1109268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8" name="TextShape 2"/>
          <p:cNvSpPr txBox="1"/>
          <p:nvPr/>
        </p:nvSpPr>
        <p:spPr>
          <a:xfrm>
            <a:off x="545040" y="1825560"/>
            <a:ext cx="1109268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Lack of client buy-in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Developer demands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Signal v. Noise (Monitoring/Alerting)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Knowledge sharing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249" name="TextShape 3"/>
          <p:cNvSpPr txBox="1"/>
          <p:nvPr/>
        </p:nvSpPr>
        <p:spPr>
          <a:xfrm>
            <a:off x="1097280" y="640080"/>
            <a:ext cx="5519160" cy="942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 problems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0" name="" descr=""/>
          <p:cNvPicPr/>
          <p:nvPr/>
        </p:nvPicPr>
        <p:blipFill>
          <a:blip r:embed="rId1"/>
          <a:stretch/>
        </p:blipFill>
        <p:spPr>
          <a:xfrm>
            <a:off x="959400" y="4297680"/>
            <a:ext cx="2789640" cy="1804320"/>
          </a:xfrm>
          <a:prstGeom prst="rect">
            <a:avLst/>
          </a:prstGeom>
          <a:ln>
            <a:noFill/>
          </a:ln>
        </p:spPr>
      </p:pic>
      <p:pic>
        <p:nvPicPr>
          <p:cNvPr id="251" name="" descr=""/>
          <p:cNvPicPr/>
          <p:nvPr/>
        </p:nvPicPr>
        <p:blipFill>
          <a:blip r:embed="rId2"/>
          <a:stretch/>
        </p:blipFill>
        <p:spPr>
          <a:xfrm>
            <a:off x="4937760" y="4297680"/>
            <a:ext cx="2378160" cy="1824120"/>
          </a:xfrm>
          <a:prstGeom prst="rect">
            <a:avLst/>
          </a:prstGeom>
          <a:ln>
            <a:noFill/>
          </a:ln>
        </p:spPr>
      </p:pic>
      <p:pic>
        <p:nvPicPr>
          <p:cNvPr id="252" name="" descr=""/>
          <p:cNvPicPr/>
          <p:nvPr/>
        </p:nvPicPr>
        <p:blipFill>
          <a:blip r:embed="rId3"/>
          <a:stretch/>
        </p:blipFill>
        <p:spPr>
          <a:xfrm>
            <a:off x="8446320" y="4297680"/>
            <a:ext cx="2435040" cy="1826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extShape 1"/>
          <p:cNvSpPr txBox="1"/>
          <p:nvPr/>
        </p:nvSpPr>
        <p:spPr>
          <a:xfrm>
            <a:off x="545040" y="365040"/>
            <a:ext cx="1109268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4" name="TextShape 2"/>
          <p:cNvSpPr txBox="1"/>
          <p:nvPr/>
        </p:nvSpPr>
        <p:spPr>
          <a:xfrm>
            <a:off x="545040" y="1825560"/>
            <a:ext cx="1109268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Better education for both sales org and clients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Reduction of noise by tuning our alerts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Better compliance and inspection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Giving back!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255" name="TextShape 3"/>
          <p:cNvSpPr txBox="1"/>
          <p:nvPr/>
        </p:nvSpPr>
        <p:spPr>
          <a:xfrm>
            <a:off x="1097280" y="640080"/>
            <a:ext cx="5005800" cy="942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FUTURE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6" name="" descr=""/>
          <p:cNvPicPr/>
          <p:nvPr/>
        </p:nvPicPr>
        <p:blipFill>
          <a:blip r:embed="rId1"/>
          <a:stretch/>
        </p:blipFill>
        <p:spPr>
          <a:xfrm>
            <a:off x="1737360" y="4297680"/>
            <a:ext cx="1737360" cy="1737360"/>
          </a:xfrm>
          <a:prstGeom prst="rect">
            <a:avLst/>
          </a:prstGeom>
          <a:ln>
            <a:noFill/>
          </a:ln>
        </p:spPr>
      </p:pic>
      <p:pic>
        <p:nvPicPr>
          <p:cNvPr id="257" name="" descr=""/>
          <p:cNvPicPr/>
          <p:nvPr/>
        </p:nvPicPr>
        <p:blipFill>
          <a:blip r:embed="rId2"/>
          <a:stretch/>
        </p:blipFill>
        <p:spPr>
          <a:xfrm>
            <a:off x="4511520" y="4135680"/>
            <a:ext cx="2986560" cy="1990800"/>
          </a:xfrm>
          <a:prstGeom prst="rect">
            <a:avLst/>
          </a:prstGeom>
          <a:ln>
            <a:noFill/>
          </a:ln>
        </p:spPr>
      </p:pic>
      <p:pic>
        <p:nvPicPr>
          <p:cNvPr id="258" name="" descr=""/>
          <p:cNvPicPr/>
          <p:nvPr/>
        </p:nvPicPr>
        <p:blipFill>
          <a:blip r:embed="rId3"/>
          <a:stretch/>
        </p:blipFill>
        <p:spPr>
          <a:xfrm>
            <a:off x="8412480" y="4309920"/>
            <a:ext cx="2317680" cy="1542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3031920" y="2234880"/>
            <a:ext cx="6127920" cy="2387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20000"/>
              </a:lnSpc>
            </a:pPr>
            <a:r>
              <a:rPr b="1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Thank you!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545040" y="365040"/>
            <a:ext cx="1109268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2" name="TextShape 2"/>
          <p:cNvSpPr txBox="1"/>
          <p:nvPr/>
        </p:nvSpPr>
        <p:spPr>
          <a:xfrm>
            <a:off x="545040" y="1825560"/>
            <a:ext cx="1109268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I hope you will all walk away saying "well, I already knew that," because it means you already have at least the knowledge, now you can think about blueprints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For those who don't, I my hope is that there are at least no surprises.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163" name="TextShape 3"/>
          <p:cNvSpPr txBox="1"/>
          <p:nvPr/>
        </p:nvSpPr>
        <p:spPr>
          <a:xfrm>
            <a:off x="731520" y="548640"/>
            <a:ext cx="4981320" cy="1027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6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Expectations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7639560" y="3657600"/>
            <a:ext cx="2018160" cy="2743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545040" y="365040"/>
            <a:ext cx="1109268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545040" y="1825560"/>
            <a:ext cx="1109268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This is not a "how-to" guide so much as a "how we did" guide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4050360" y="2377440"/>
            <a:ext cx="3904920" cy="3904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545040" y="365040"/>
            <a:ext cx="1109268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545040" y="822960"/>
            <a:ext cx="1109268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Everything revolves around the idea of "minimum necessary access" and "do it securely or don't do it"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4172760" y="1690200"/>
            <a:ext cx="3233880" cy="4527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545040" y="365040"/>
            <a:ext cx="1109268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45040" y="1825560"/>
            <a:ext cx="1109268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Worked to understand our security space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Knowing how we could manage our infrastructure was key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Further, understanding our automation tools from the bottom up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173" name="TextShape 3"/>
          <p:cNvSpPr txBox="1"/>
          <p:nvPr/>
        </p:nvSpPr>
        <p:spPr>
          <a:xfrm>
            <a:off x="1097280" y="640080"/>
            <a:ext cx="6448680" cy="942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did we start?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3051000" y="3568680"/>
            <a:ext cx="5270040" cy="2832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545040" y="365040"/>
            <a:ext cx="1109268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6" name="TextShape 2"/>
          <p:cNvSpPr txBox="1"/>
          <p:nvPr/>
        </p:nvSpPr>
        <p:spPr>
          <a:xfrm>
            <a:off x="545040" y="1825560"/>
            <a:ext cx="1109268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What we knew we needed: auditable, repeatable process that integrated as fully as possible in to our environment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What could we keep, what could we throw away - and what did we need that was new?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177" name="TextShape 3"/>
          <p:cNvSpPr txBox="1"/>
          <p:nvPr/>
        </p:nvSpPr>
        <p:spPr>
          <a:xfrm>
            <a:off x="1097280" y="640080"/>
            <a:ext cx="3780360" cy="942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Next steps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545040" y="365040"/>
            <a:ext cx="1109268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9" name="TextShape 2"/>
          <p:cNvSpPr txBox="1"/>
          <p:nvPr/>
        </p:nvSpPr>
        <p:spPr>
          <a:xfrm>
            <a:off x="545040" y="1825560"/>
            <a:ext cx="1109268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Configuration Management (Chef11)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Monitoring (Zabbix), 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Centralised logging (ELK - single node)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Alerting (PagerDuty)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180" name="TextShape 3"/>
          <p:cNvSpPr txBox="1"/>
          <p:nvPr/>
        </p:nvSpPr>
        <p:spPr>
          <a:xfrm>
            <a:off x="1097280" y="640080"/>
            <a:ext cx="4626360" cy="942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Tools we had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889560" y="4064760"/>
            <a:ext cx="1884960" cy="2061720"/>
          </a:xfrm>
          <a:prstGeom prst="rect">
            <a:avLst/>
          </a:prstGeom>
          <a:ln>
            <a:noFill/>
          </a:ln>
        </p:spPr>
      </p:pic>
      <p:pic>
        <p:nvPicPr>
          <p:cNvPr id="182" name="" descr=""/>
          <p:cNvPicPr/>
          <p:nvPr/>
        </p:nvPicPr>
        <p:blipFill>
          <a:blip r:embed="rId2"/>
          <a:stretch/>
        </p:blipFill>
        <p:spPr>
          <a:xfrm>
            <a:off x="3383280" y="4206240"/>
            <a:ext cx="1813320" cy="1828800"/>
          </a:xfrm>
          <a:prstGeom prst="rect">
            <a:avLst/>
          </a:prstGeom>
          <a:ln>
            <a:noFill/>
          </a:ln>
        </p:spPr>
      </p:pic>
      <p:pic>
        <p:nvPicPr>
          <p:cNvPr id="183" name="" descr=""/>
          <p:cNvPicPr/>
          <p:nvPr/>
        </p:nvPicPr>
        <p:blipFill>
          <a:blip r:embed="rId3"/>
          <a:stretch/>
        </p:blipFill>
        <p:spPr>
          <a:xfrm>
            <a:off x="5577840" y="4389120"/>
            <a:ext cx="3476160" cy="1314000"/>
          </a:xfrm>
          <a:prstGeom prst="rect">
            <a:avLst/>
          </a:prstGeom>
          <a:ln>
            <a:noFill/>
          </a:ln>
        </p:spPr>
      </p:pic>
      <p:pic>
        <p:nvPicPr>
          <p:cNvPr id="184" name="" descr=""/>
          <p:cNvPicPr/>
          <p:nvPr/>
        </p:nvPicPr>
        <p:blipFill>
          <a:blip r:embed="rId4"/>
          <a:stretch/>
        </p:blipFill>
        <p:spPr>
          <a:xfrm>
            <a:off x="9692640" y="4402800"/>
            <a:ext cx="1266480" cy="1266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545040" y="365040"/>
            <a:ext cx="1109268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6" name="TextShape 2"/>
          <p:cNvSpPr txBox="1"/>
          <p:nvPr/>
        </p:nvSpPr>
        <p:spPr>
          <a:xfrm>
            <a:off x="545040" y="1825560"/>
            <a:ext cx="1109268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Better monitoring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Better logging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Infrastructure automation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Better configuration management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Auditing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Code management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187" name="TextShape 3"/>
          <p:cNvSpPr txBox="1"/>
          <p:nvPr/>
        </p:nvSpPr>
        <p:spPr>
          <a:xfrm>
            <a:off x="1097280" y="640080"/>
            <a:ext cx="5897160" cy="942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Tools we needed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TextShape 4"/>
          <p:cNvSpPr txBox="1"/>
          <p:nvPr/>
        </p:nvSpPr>
        <p:spPr>
          <a:xfrm>
            <a:off x="7589520" y="1825560"/>
            <a:ext cx="4297680" cy="3269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2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?!</a:t>
            </a:r>
            <a:endParaRPr b="1" lang="en-US" sz="22400" spc="-1" strike="noStrike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Application>LibreOffice/5.0.6.2$Linux_X86_64 LibreOffice_project/00$Build-2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2016-09-25T12:57:10Z</dcterms:created>
  <dc:creator>DevSecCon Ltd</dc:creator>
  <dc:language>en-US</dc:language>
  <dcterms:modified xsi:type="dcterms:W3CDTF">2016-10-20T05:36:35Z</dcterms:modified>
  <cp:revision>14</cp:revision>
  <dc:title>DevSecCon London 2016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15.0026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</vt:i4>
  </property>
</Properties>
</file>